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OptiFlow Logistics ETL &amp; Analytics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Transforming raw logistics data into actionable insights through end-to-end ETL and analytics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8428" y="1169075"/>
            <a:ext cx="2017276" cy="337304"/>
          </a:xfrm>
          <a:prstGeom prst="roundRect">
            <a:avLst>
              <a:gd name="adj" fmla="val 18932"/>
            </a:avLst>
          </a:prstGeom>
          <a:solidFill>
            <a:srgbClr val="E8E6E3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2371" y="1261705"/>
            <a:ext cx="151924" cy="1519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00257" y="1225987"/>
            <a:ext cx="1561505" cy="223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RECOMMENDATIONS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758428" y="1569958"/>
            <a:ext cx="4778693" cy="593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Strategic Action Plan</a:t>
            </a:r>
            <a:endParaRPr lang="en-US" sz="3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28" y="2402681"/>
            <a:ext cx="6556653" cy="7600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8452" y="3321963"/>
            <a:ext cx="2375535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Predictive Routing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948452" y="3714274"/>
            <a:ext cx="6176605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Use traffic and weather data for intelligent route planning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81" y="2402681"/>
            <a:ext cx="6556772" cy="76009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05105" y="3321963"/>
            <a:ext cx="2616518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Schedule Optimization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7505105" y="3714274"/>
            <a:ext cx="6176724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Avoid peak congestion hours to reduce delays</a:t>
            </a:r>
            <a:endParaRPr lang="en-US" sz="14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428" y="4183618"/>
            <a:ext cx="6556653" cy="76009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452" y="5102900"/>
            <a:ext cx="2811661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Preventive Maintenance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948452" y="5495211"/>
            <a:ext cx="6176605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Reduce mechanical failures through proactive servicing</a:t>
            </a:r>
            <a:endParaRPr lang="en-US" sz="14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081" y="4183618"/>
            <a:ext cx="6556772" cy="76009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505105" y="5102900"/>
            <a:ext cx="2412444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Inventory Alignment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7505105" y="5495211"/>
            <a:ext cx="6176724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Improve demand forecasting to reduce 73.6% overstocking</a:t>
            </a:r>
            <a:endParaRPr lang="en-US" sz="1450" dirty="0"/>
          </a:p>
        </p:txBody>
      </p:sp>
      <p:sp>
        <p:nvSpPr>
          <p:cNvPr id="18" name="Text 11"/>
          <p:cNvSpPr/>
          <p:nvPr/>
        </p:nvSpPr>
        <p:spPr>
          <a:xfrm>
            <a:off x="1043464" y="6322695"/>
            <a:ext cx="12828389" cy="558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This end-to-end ETL and analytics solution demonstrates how integrating Python, SQL, and Power BI can uncover critical inefficiencies, quantify financial impact, and enable data-driven decisions that improve efficiency, reduce costs, and enhance customer satisfaction.</a:t>
            </a:r>
            <a:endParaRPr lang="en-US" sz="1450" dirty="0"/>
          </a:p>
        </p:txBody>
      </p:sp>
      <p:sp>
        <p:nvSpPr>
          <p:cNvPr id="19" name="Shape 12"/>
          <p:cNvSpPr/>
          <p:nvPr/>
        </p:nvSpPr>
        <p:spPr>
          <a:xfrm>
            <a:off x="758428" y="6143625"/>
            <a:ext cx="22860" cy="916781"/>
          </a:xfrm>
          <a:prstGeom prst="rect">
            <a:avLst/>
          </a:prstGeom>
          <a:solidFill>
            <a:srgbClr val="9C9283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68862"/>
            <a:ext cx="1374934" cy="426244"/>
          </a:xfrm>
          <a:prstGeom prst="roundRect">
            <a:avLst>
              <a:gd name="adj" fmla="val 17880"/>
            </a:avLst>
          </a:prstGeom>
          <a:solidFill>
            <a:srgbClr val="E8E6E3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436846"/>
            <a:ext cx="110275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CHALLENGE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8858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The Problem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630436" y="2934772"/>
            <a:ext cx="5891570" cy="3925848"/>
          </a:xfrm>
          <a:prstGeom prst="roundRect">
            <a:avLst>
              <a:gd name="adj" fmla="val 4160"/>
            </a:avLst>
          </a:prstGeom>
          <a:solidFill>
            <a:srgbClr val="9C9283"/>
          </a:solidFill>
          <a:ln/>
        </p:spPr>
      </p:sp>
      <p:sp>
        <p:nvSpPr>
          <p:cNvPr id="6" name="Text 4"/>
          <p:cNvSpPr/>
          <p:nvPr/>
        </p:nvSpPr>
        <p:spPr>
          <a:xfrm>
            <a:off x="857250" y="316158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Critical Issues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857250" y="3813691"/>
            <a:ext cx="54379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OptiFlow Logistics faces frequent shipment delays, high waiting times, inefficient asset utilization, and limited operational visibility—driving up costs and reducing customer satisfaction.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6919674" y="3189923"/>
            <a:ext cx="3348752" cy="1775817"/>
          </a:xfrm>
          <a:prstGeom prst="roundRect">
            <a:avLst>
              <a:gd name="adj" fmla="val 5365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7154108" y="3424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Rising Costs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154108" y="4005501"/>
            <a:ext cx="28798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Operational inefficiencies increasing expenses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10495240" y="3189923"/>
            <a:ext cx="3348871" cy="1775817"/>
          </a:xfrm>
          <a:prstGeom prst="roundRect">
            <a:avLst>
              <a:gd name="adj" fmla="val 5365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12" name="Text 10"/>
          <p:cNvSpPr/>
          <p:nvPr/>
        </p:nvSpPr>
        <p:spPr>
          <a:xfrm>
            <a:off x="10729674" y="3424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Customer Impact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0729674" y="4005501"/>
            <a:ext cx="288000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Delays reducing satisfaction levels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919674" y="5192554"/>
            <a:ext cx="6924437" cy="1412915"/>
          </a:xfrm>
          <a:prstGeom prst="roundRect">
            <a:avLst>
              <a:gd name="adj" fmla="val 6743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7154108" y="54269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Planning Gaps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154108" y="6008132"/>
            <a:ext cx="64555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Limited visibility hindering demand forecasting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68310"/>
            <a:ext cx="1341358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9C9283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843915"/>
            <a:ext cx="105394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9C9283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OBJECTIVES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3005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Business Goals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34946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2704505"/>
            <a:ext cx="6407944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7" name="Text 5"/>
          <p:cNvSpPr/>
          <p:nvPr/>
        </p:nvSpPr>
        <p:spPr>
          <a:xfrm>
            <a:off x="793790" y="28788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Reduce Delays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33692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Minimize shipment delays and waiting times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28548" y="234946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2704505"/>
            <a:ext cx="6408063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1" name="Text 9"/>
          <p:cNvSpPr/>
          <p:nvPr/>
        </p:nvSpPr>
        <p:spPr>
          <a:xfrm>
            <a:off x="7428548" y="28788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Identify Bottlenecks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28548" y="3369231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Pinpoint key operational inefficiencies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412896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4484013"/>
            <a:ext cx="6407944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5" name="Text 13"/>
          <p:cNvSpPr/>
          <p:nvPr/>
        </p:nvSpPr>
        <p:spPr>
          <a:xfrm>
            <a:off x="793790" y="46583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Optimize Assets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14873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Improve utilization and allocation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428548" y="412896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4484013"/>
            <a:ext cx="6408063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9" name="Text 17"/>
          <p:cNvSpPr/>
          <p:nvPr/>
        </p:nvSpPr>
        <p:spPr>
          <a:xfrm>
            <a:off x="7428548" y="46583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Align Inventory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428548" y="514873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Match inventory with demand forecasts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93790" y="590847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93790" y="6263521"/>
            <a:ext cx="6407944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23" name="Text 21"/>
          <p:cNvSpPr/>
          <p:nvPr/>
        </p:nvSpPr>
        <p:spPr>
          <a:xfrm>
            <a:off x="793790" y="6437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Quantify Impact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793790" y="692824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Measure financial cost of inefficiencies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7428548" y="590847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6" name="Shape 24"/>
          <p:cNvSpPr/>
          <p:nvPr/>
        </p:nvSpPr>
        <p:spPr>
          <a:xfrm>
            <a:off x="7428548" y="6263521"/>
            <a:ext cx="6408063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27" name="Text 25"/>
          <p:cNvSpPr/>
          <p:nvPr/>
        </p:nvSpPr>
        <p:spPr>
          <a:xfrm>
            <a:off x="7428548" y="6437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Enable Decisions</a:t>
            </a:r>
            <a:endParaRPr lang="en-US" sz="2200" dirty="0"/>
          </a:p>
        </p:txBody>
      </p:sp>
      <p:sp>
        <p:nvSpPr>
          <p:cNvPr id="28" name="Text 26"/>
          <p:cNvSpPr/>
          <p:nvPr/>
        </p:nvSpPr>
        <p:spPr>
          <a:xfrm>
            <a:off x="7428548" y="6928247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Deliver interactive dashboards for stakeholders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951" y="527447"/>
            <a:ext cx="4758809" cy="594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Key Stakeholders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951" y="1441728"/>
            <a:ext cx="1817608" cy="18176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7951" y="3459004"/>
            <a:ext cx="2379345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Operations Manager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47951" y="3852148"/>
            <a:ext cx="3133844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Monitor delays, waiting times, and asset efficiency</a:t>
            </a:r>
            <a:endParaRPr lang="en-US" sz="1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463" y="1441728"/>
            <a:ext cx="1817608" cy="18176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81463" y="3459004"/>
            <a:ext cx="2379345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Logistics Planner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4081463" y="3852148"/>
            <a:ext cx="3133844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Optimize routing, scheduling, and asset allocation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974" y="1441728"/>
            <a:ext cx="1817608" cy="18176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14974" y="3459004"/>
            <a:ext cx="261544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Supply Chain Manager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7414974" y="3852148"/>
            <a:ext cx="3133844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Improve inventory and demand alignment</a:t>
            </a:r>
            <a:endParaRPr lang="en-US" sz="14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8486" y="1441728"/>
            <a:ext cx="1817608" cy="18176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48486" y="3459004"/>
            <a:ext cx="2379345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Finance Team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0748486" y="3852148"/>
            <a:ext cx="3133963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Assess cost impact of operational delays</a:t>
            </a:r>
            <a:endParaRPr lang="en-US" sz="14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51" y="4731663"/>
            <a:ext cx="1817608" cy="18176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47951" y="6748939"/>
            <a:ext cx="2489835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Executive Leadership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747951" y="7142083"/>
            <a:ext cx="3133844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Track KPIs and overall operational performance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86395" y="772716"/>
            <a:ext cx="879753" cy="351711"/>
          </a:xfrm>
          <a:prstGeom prst="roundRect">
            <a:avLst>
              <a:gd name="adj" fmla="val 18737"/>
            </a:avLst>
          </a:prstGeom>
          <a:solidFill>
            <a:srgbClr val="E8E6E3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04029" y="870109"/>
            <a:ext cx="156805" cy="1568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39178" y="831532"/>
            <a:ext cx="409337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DATA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86395" y="1192173"/>
            <a:ext cx="4903351" cy="612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Dataset Overview</a:t>
            </a:r>
            <a:endParaRPr lang="en-US" sz="3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95" y="2250043"/>
            <a:ext cx="5015984" cy="50159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88393" y="2211824"/>
            <a:ext cx="7763113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The dataset contains approximately 1,000 shipment-level records with comprehensive logistics attributes: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6188393" y="3095208"/>
            <a:ext cx="97988" cy="97988"/>
          </a:xfrm>
          <a:prstGeom prst="roundRect">
            <a:avLst>
              <a:gd name="adj" fmla="val 466588"/>
            </a:avLst>
          </a:prstGeom>
          <a:solidFill>
            <a:srgbClr val="E6DED2"/>
          </a:solidFill>
          <a:ln/>
        </p:spPr>
      </p:sp>
      <p:sp>
        <p:nvSpPr>
          <p:cNvPr id="9" name="Text 5"/>
          <p:cNvSpPr/>
          <p:nvPr/>
        </p:nvSpPr>
        <p:spPr>
          <a:xfrm>
            <a:off x="6455926" y="2987397"/>
            <a:ext cx="7495580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Timestamp, Asset ID, and Location data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6188393" y="3726716"/>
            <a:ext cx="97988" cy="97988"/>
          </a:xfrm>
          <a:prstGeom prst="roundRect">
            <a:avLst>
              <a:gd name="adj" fmla="val 466588"/>
            </a:avLst>
          </a:prstGeom>
          <a:solidFill>
            <a:srgbClr val="E6DED2"/>
          </a:solidFill>
          <a:ln/>
        </p:spPr>
      </p:sp>
      <p:sp>
        <p:nvSpPr>
          <p:cNvPr id="11" name="Text 7"/>
          <p:cNvSpPr/>
          <p:nvPr/>
        </p:nvSpPr>
        <p:spPr>
          <a:xfrm>
            <a:off x="6455926" y="3618905"/>
            <a:ext cx="7495580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Shipment Status, Delay Flags, and Waiting Time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6188393" y="4358223"/>
            <a:ext cx="97988" cy="97988"/>
          </a:xfrm>
          <a:prstGeom prst="roundRect">
            <a:avLst>
              <a:gd name="adj" fmla="val 466588"/>
            </a:avLst>
          </a:prstGeom>
          <a:solidFill>
            <a:srgbClr val="E6DED2"/>
          </a:solidFill>
          <a:ln/>
        </p:spPr>
      </p:sp>
      <p:sp>
        <p:nvSpPr>
          <p:cNvPr id="13" name="Text 9"/>
          <p:cNvSpPr/>
          <p:nvPr/>
        </p:nvSpPr>
        <p:spPr>
          <a:xfrm>
            <a:off x="6455926" y="4250412"/>
            <a:ext cx="7495580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Traffic Status and Logistics Delay Reasons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6188393" y="4989731"/>
            <a:ext cx="97988" cy="97988"/>
          </a:xfrm>
          <a:prstGeom prst="roundRect">
            <a:avLst>
              <a:gd name="adj" fmla="val 466588"/>
            </a:avLst>
          </a:prstGeom>
          <a:solidFill>
            <a:srgbClr val="E6DED2"/>
          </a:solidFill>
          <a:ln/>
        </p:spPr>
      </p:sp>
      <p:sp>
        <p:nvSpPr>
          <p:cNvPr id="15" name="Text 11"/>
          <p:cNvSpPr/>
          <p:nvPr/>
        </p:nvSpPr>
        <p:spPr>
          <a:xfrm>
            <a:off x="6455926" y="4881920"/>
            <a:ext cx="7495580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Asset Utilization metrics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6188393" y="5621238"/>
            <a:ext cx="97988" cy="97988"/>
          </a:xfrm>
          <a:prstGeom prst="roundRect">
            <a:avLst>
              <a:gd name="adj" fmla="val 466588"/>
            </a:avLst>
          </a:prstGeom>
          <a:solidFill>
            <a:srgbClr val="E6DED2"/>
          </a:solidFill>
          <a:ln/>
        </p:spPr>
      </p:sp>
      <p:sp>
        <p:nvSpPr>
          <p:cNvPr id="17" name="Text 13"/>
          <p:cNvSpPr/>
          <p:nvPr/>
        </p:nvSpPr>
        <p:spPr>
          <a:xfrm>
            <a:off x="6455926" y="5513427"/>
            <a:ext cx="7495580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Inventory Level and Demand Forecasts</a:t>
            </a:r>
            <a:endParaRPr lang="en-US" sz="1500" dirty="0"/>
          </a:p>
        </p:txBody>
      </p:sp>
      <p:sp>
        <p:nvSpPr>
          <p:cNvPr id="18" name="Shape 14"/>
          <p:cNvSpPr/>
          <p:nvPr/>
        </p:nvSpPr>
        <p:spPr>
          <a:xfrm>
            <a:off x="6188393" y="6252746"/>
            <a:ext cx="97988" cy="97988"/>
          </a:xfrm>
          <a:prstGeom prst="roundRect">
            <a:avLst>
              <a:gd name="adj" fmla="val 466588"/>
            </a:avLst>
          </a:prstGeom>
          <a:solidFill>
            <a:srgbClr val="E6DED2"/>
          </a:solidFill>
          <a:ln/>
        </p:spPr>
      </p:sp>
      <p:sp>
        <p:nvSpPr>
          <p:cNvPr id="19" name="Text 15"/>
          <p:cNvSpPr/>
          <p:nvPr/>
        </p:nvSpPr>
        <p:spPr>
          <a:xfrm>
            <a:off x="6455926" y="6144935"/>
            <a:ext cx="7495580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Customer Transaction and Purchase Frequency</a:t>
            </a:r>
            <a:endParaRPr lang="en-US" sz="1500" dirty="0"/>
          </a:p>
        </p:txBody>
      </p:sp>
      <p:sp>
        <p:nvSpPr>
          <p:cNvPr id="20" name="Shape 16"/>
          <p:cNvSpPr/>
          <p:nvPr/>
        </p:nvSpPr>
        <p:spPr>
          <a:xfrm>
            <a:off x="6188393" y="6884253"/>
            <a:ext cx="97988" cy="97988"/>
          </a:xfrm>
          <a:prstGeom prst="roundRect">
            <a:avLst>
              <a:gd name="adj" fmla="val 466588"/>
            </a:avLst>
          </a:prstGeom>
          <a:solidFill>
            <a:srgbClr val="E6DED2"/>
          </a:solidFill>
          <a:ln/>
        </p:spPr>
      </p:sp>
      <p:sp>
        <p:nvSpPr>
          <p:cNvPr id="21" name="Text 17"/>
          <p:cNvSpPr/>
          <p:nvPr/>
        </p:nvSpPr>
        <p:spPr>
          <a:xfrm>
            <a:off x="6455926" y="6776442"/>
            <a:ext cx="7495580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Environmental Factors (Temperature, Humidity)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12106" y="465415"/>
            <a:ext cx="4132659" cy="516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ETL Architecture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9136" y="1222772"/>
            <a:ext cx="11312009" cy="48779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20325" y="5175713"/>
            <a:ext cx="2566309" cy="320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Visualize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420325" y="4046537"/>
            <a:ext cx="2566309" cy="320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Load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420325" y="2928767"/>
            <a:ext cx="2566309" cy="320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Transform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2420325" y="1799591"/>
            <a:ext cx="2566309" cy="320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Extract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612106" y="6236256"/>
            <a:ext cx="11406068" cy="228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The pipeline follows a one-directional data flow from source to insights, ensuring data quality and accessibility.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1612106" y="6600230"/>
            <a:ext cx="3721775" cy="1163836"/>
          </a:xfrm>
          <a:prstGeom prst="roundRect">
            <a:avLst>
              <a:gd name="adj" fmla="val 5966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5240" dir="2700000">
              <a:srgbClr val="e6ded2">
                <a:alpha val="10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1800225" y="6788348"/>
            <a:ext cx="2066330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Extract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800225" y="7118985"/>
            <a:ext cx="3345537" cy="456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Raw logistics data ingested from CSV files using Python Pandas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5454253" y="6600230"/>
            <a:ext cx="3721775" cy="1163836"/>
          </a:xfrm>
          <a:prstGeom prst="roundRect">
            <a:avLst>
              <a:gd name="adj" fmla="val 5966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5240" dir="2700000">
              <a:srgbClr val="e6ded2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5642372" y="6788348"/>
            <a:ext cx="2066330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Transform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642372" y="7118985"/>
            <a:ext cx="3345537" cy="456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Data cleaning, feature engineering, and KPI calculations via SQL and Python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9296400" y="6600230"/>
            <a:ext cx="3721775" cy="1163836"/>
          </a:xfrm>
          <a:prstGeom prst="roundRect">
            <a:avLst>
              <a:gd name="adj" fmla="val 5966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5240" dir="2700000">
              <a:srgbClr val="e6ded2">
                <a:alpha val="100000"/>
              </a:srgbClr>
            </a:outerShdw>
          </a:effectLst>
        </p:spPr>
      </p:sp>
      <p:sp>
        <p:nvSpPr>
          <p:cNvPr id="16" name="Text 13"/>
          <p:cNvSpPr/>
          <p:nvPr/>
        </p:nvSpPr>
        <p:spPr>
          <a:xfrm>
            <a:off x="9484519" y="6788348"/>
            <a:ext cx="2066330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Load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9484519" y="7118985"/>
            <a:ext cx="3345537" cy="456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Transformed data written to MySQL with optimized views for analytics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06847" y="840700"/>
            <a:ext cx="2083594" cy="374571"/>
          </a:xfrm>
          <a:prstGeom prst="roundRect">
            <a:avLst>
              <a:gd name="adj" fmla="val 18466"/>
            </a:avLst>
          </a:prstGeom>
          <a:solidFill>
            <a:srgbClr val="E8E6E3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0315" y="945594"/>
            <a:ext cx="164663" cy="1646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77251" y="902375"/>
            <a:ext cx="1589723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CRITICAL FINDINGS</a:t>
            </a:r>
            <a:endParaRPr lang="en-US" sz="1250" dirty="0"/>
          </a:p>
        </p:txBody>
      </p:sp>
      <p:sp>
        <p:nvSpPr>
          <p:cNvPr id="6" name="Text 2"/>
          <p:cNvSpPr/>
          <p:nvPr/>
        </p:nvSpPr>
        <p:spPr>
          <a:xfrm>
            <a:off x="6206847" y="1289923"/>
            <a:ext cx="6636663" cy="64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Key Insights from Analysis</a:t>
            </a:r>
            <a:endParaRPr lang="en-US" sz="4050" dirty="0"/>
          </a:p>
        </p:txBody>
      </p:sp>
      <p:sp>
        <p:nvSpPr>
          <p:cNvPr id="7" name="Text 3"/>
          <p:cNvSpPr/>
          <p:nvPr/>
        </p:nvSpPr>
        <p:spPr>
          <a:xfrm>
            <a:off x="6206847" y="2316242"/>
            <a:ext cx="2411968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56.6%</a:t>
            </a:r>
            <a:endParaRPr lang="en-US" sz="5300" dirty="0"/>
          </a:p>
        </p:txBody>
      </p:sp>
      <p:sp>
        <p:nvSpPr>
          <p:cNvPr id="8" name="Text 4"/>
          <p:cNvSpPr/>
          <p:nvPr/>
        </p:nvSpPr>
        <p:spPr>
          <a:xfrm>
            <a:off x="6206847" y="3238381"/>
            <a:ext cx="2411968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Shipments Delayed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6206847" y="3672007"/>
            <a:ext cx="2411968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Indicating systemic inefficiencies across operations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8852297" y="2316242"/>
            <a:ext cx="2412087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73.6%</a:t>
            </a:r>
            <a:endParaRPr lang="en-US" sz="5300" dirty="0"/>
          </a:p>
        </p:txBody>
      </p:sp>
      <p:sp>
        <p:nvSpPr>
          <p:cNvPr id="11" name="Text 7"/>
          <p:cNvSpPr/>
          <p:nvPr/>
        </p:nvSpPr>
        <p:spPr>
          <a:xfrm>
            <a:off x="8852297" y="3238381"/>
            <a:ext cx="2412087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Overstocked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8852297" y="3672007"/>
            <a:ext cx="2412087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Inventory imbalance requiring better demand forecasting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1497866" y="2316242"/>
            <a:ext cx="2412087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$283K</a:t>
            </a:r>
            <a:endParaRPr lang="en-US" sz="5300" dirty="0"/>
          </a:p>
        </p:txBody>
      </p:sp>
      <p:sp>
        <p:nvSpPr>
          <p:cNvPr id="14" name="Text 10"/>
          <p:cNvSpPr/>
          <p:nvPr/>
        </p:nvSpPr>
        <p:spPr>
          <a:xfrm>
            <a:off x="11497866" y="3238381"/>
            <a:ext cx="2412087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Cost Impact</a:t>
            </a: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11497866" y="3672007"/>
            <a:ext cx="2412087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Estimated financial impact from delayed shipments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8852297" y="5090755"/>
            <a:ext cx="2412087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79%</a:t>
            </a:r>
            <a:endParaRPr lang="en-US" sz="5300" dirty="0"/>
          </a:p>
        </p:txBody>
      </p:sp>
      <p:sp>
        <p:nvSpPr>
          <p:cNvPr id="17" name="Text 13"/>
          <p:cNvSpPr/>
          <p:nvPr/>
        </p:nvSpPr>
        <p:spPr>
          <a:xfrm>
            <a:off x="8852297" y="6012894"/>
            <a:ext cx="2412087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Asset Utilization</a:t>
            </a:r>
            <a:endParaRPr lang="en-US" sz="2000" dirty="0"/>
          </a:p>
        </p:txBody>
      </p:sp>
      <p:sp>
        <p:nvSpPr>
          <p:cNvPr id="18" name="Text 14"/>
          <p:cNvSpPr/>
          <p:nvPr/>
        </p:nvSpPr>
        <p:spPr>
          <a:xfrm>
            <a:off x="8852297" y="6446520"/>
            <a:ext cx="2412087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Stable utilization rate regardless of waiting time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5047"/>
            <a:ext cx="67771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Delay Drivers &amp; Patterns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29138"/>
            <a:ext cx="6924437" cy="38776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79249" y="2600801"/>
            <a:ext cx="359414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Primary Delay Causes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279249" y="3252907"/>
            <a:ext cx="556486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Weather, traffic, and mechanical failures are the top three delay drivers. Delays peak during business hours (8 AM – 2 PM) with highest congestion on specific weekdays.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8279249" y="4959668"/>
            <a:ext cx="5564862" cy="1689616"/>
          </a:xfrm>
          <a:prstGeom prst="roundRect">
            <a:avLst>
              <a:gd name="adj" fmla="val 5638"/>
            </a:avLst>
          </a:prstGeom>
          <a:solidFill>
            <a:srgbClr val="DDDAD4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63" y="5311378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016365" y="5243155"/>
            <a:ext cx="460093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Key Finding: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Higher delay rates observed under low-temperature conditions, while humidity remains consistently high.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64206" y="482322"/>
            <a:ext cx="1403509" cy="319207"/>
          </a:xfrm>
          <a:prstGeom prst="roundRect">
            <a:avLst>
              <a:gd name="adj" fmla="val 18462"/>
            </a:avLst>
          </a:prstGeom>
          <a:noFill/>
          <a:ln w="7620">
            <a:solidFill>
              <a:srgbClr val="9C9283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76958" y="571738"/>
            <a:ext cx="140256" cy="140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87341" y="542449"/>
            <a:ext cx="967621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00" dirty="0">
                <a:solidFill>
                  <a:srgbClr val="9C9283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DELIVERABLE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264206" y="855702"/>
            <a:ext cx="6248400" cy="548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Power BI Dashboard Solution</a:t>
            </a:r>
            <a:endParaRPr lang="en-US" sz="3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206" y="1759625"/>
            <a:ext cx="5836920" cy="583692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7536656" y="1759625"/>
            <a:ext cx="2850594" cy="1303496"/>
          </a:xfrm>
          <a:prstGeom prst="roundRect">
            <a:avLst>
              <a:gd name="adj" fmla="val 8418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5240" dir="2700000">
              <a:srgbClr val="e6ded2">
                <a:alpha val="100000"/>
              </a:srgbClr>
            </a:outerShdw>
          </a:effectLst>
        </p:spPr>
      </p:sp>
      <p:sp>
        <p:nvSpPr>
          <p:cNvPr id="8" name="Shape 4"/>
          <p:cNvSpPr/>
          <p:nvPr/>
        </p:nvSpPr>
        <p:spPr>
          <a:xfrm>
            <a:off x="7513796" y="1759625"/>
            <a:ext cx="91440" cy="1303496"/>
          </a:xfrm>
          <a:prstGeom prst="roundRect">
            <a:avLst>
              <a:gd name="adj" fmla="val 80560"/>
            </a:avLst>
          </a:prstGeom>
          <a:solidFill>
            <a:srgbClr val="E6DED2"/>
          </a:solidFill>
          <a:ln/>
        </p:spPr>
      </p:sp>
      <p:sp>
        <p:nvSpPr>
          <p:cNvPr id="9" name="Text 5"/>
          <p:cNvSpPr/>
          <p:nvPr/>
        </p:nvSpPr>
        <p:spPr>
          <a:xfrm>
            <a:off x="7803475" y="1957864"/>
            <a:ext cx="2192298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Executive Overview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7803475" y="2367439"/>
            <a:ext cx="2385536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KPIs, delay percentages, and cost impact at a glance</a:t>
            </a:r>
            <a:endParaRPr lang="en-US" sz="1350" dirty="0"/>
          </a:p>
        </p:txBody>
      </p:sp>
      <p:sp>
        <p:nvSpPr>
          <p:cNvPr id="11" name="Shape 7"/>
          <p:cNvSpPr/>
          <p:nvPr/>
        </p:nvSpPr>
        <p:spPr>
          <a:xfrm>
            <a:off x="10522863" y="1759625"/>
            <a:ext cx="2850713" cy="1303496"/>
          </a:xfrm>
          <a:prstGeom prst="roundRect">
            <a:avLst>
              <a:gd name="adj" fmla="val 8418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5240" dir="2700000">
              <a:srgbClr val="e6ded2">
                <a:alpha val="100000"/>
              </a:srgbClr>
            </a:outerShdw>
          </a:effectLst>
        </p:spPr>
      </p:sp>
      <p:sp>
        <p:nvSpPr>
          <p:cNvPr id="12" name="Shape 8"/>
          <p:cNvSpPr/>
          <p:nvPr/>
        </p:nvSpPr>
        <p:spPr>
          <a:xfrm>
            <a:off x="10500003" y="1759625"/>
            <a:ext cx="91440" cy="1303496"/>
          </a:xfrm>
          <a:prstGeom prst="roundRect">
            <a:avLst>
              <a:gd name="adj" fmla="val 80560"/>
            </a:avLst>
          </a:prstGeom>
          <a:solidFill>
            <a:srgbClr val="E6DED2"/>
          </a:solidFill>
          <a:ln/>
        </p:spPr>
      </p:sp>
      <p:sp>
        <p:nvSpPr>
          <p:cNvPr id="13" name="Text 9"/>
          <p:cNvSpPr/>
          <p:nvPr/>
        </p:nvSpPr>
        <p:spPr>
          <a:xfrm>
            <a:off x="10789682" y="1957864"/>
            <a:ext cx="2192298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Shipment Analysis</a:t>
            </a:r>
            <a:endParaRPr lang="en-US" sz="1700" dirty="0"/>
          </a:p>
        </p:txBody>
      </p:sp>
      <p:sp>
        <p:nvSpPr>
          <p:cNvPr id="14" name="Text 10"/>
          <p:cNvSpPr/>
          <p:nvPr/>
        </p:nvSpPr>
        <p:spPr>
          <a:xfrm>
            <a:off x="10789682" y="2367439"/>
            <a:ext cx="2385655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Delay reasons, peak hours, and congestion patterns</a:t>
            </a:r>
            <a:endParaRPr lang="en-US" sz="1350" dirty="0"/>
          </a:p>
        </p:txBody>
      </p:sp>
      <p:sp>
        <p:nvSpPr>
          <p:cNvPr id="15" name="Shape 11"/>
          <p:cNvSpPr/>
          <p:nvPr/>
        </p:nvSpPr>
        <p:spPr>
          <a:xfrm>
            <a:off x="7536656" y="3198733"/>
            <a:ext cx="2850594" cy="1552218"/>
          </a:xfrm>
          <a:prstGeom prst="roundRect">
            <a:avLst>
              <a:gd name="adj" fmla="val 7069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5240" dir="2700000">
              <a:srgbClr val="e6ded2">
                <a:alpha val="100000"/>
              </a:srgbClr>
            </a:outerShdw>
          </a:effectLst>
        </p:spPr>
      </p:sp>
      <p:sp>
        <p:nvSpPr>
          <p:cNvPr id="16" name="Shape 12"/>
          <p:cNvSpPr/>
          <p:nvPr/>
        </p:nvSpPr>
        <p:spPr>
          <a:xfrm>
            <a:off x="7513796" y="3198733"/>
            <a:ext cx="91440" cy="1552218"/>
          </a:xfrm>
          <a:prstGeom prst="roundRect">
            <a:avLst>
              <a:gd name="adj" fmla="val 80560"/>
            </a:avLst>
          </a:prstGeom>
          <a:solidFill>
            <a:srgbClr val="E6DED2"/>
          </a:solidFill>
          <a:ln/>
        </p:spPr>
      </p:sp>
      <p:sp>
        <p:nvSpPr>
          <p:cNvPr id="17" name="Text 13"/>
          <p:cNvSpPr/>
          <p:nvPr/>
        </p:nvSpPr>
        <p:spPr>
          <a:xfrm>
            <a:off x="7803475" y="3396972"/>
            <a:ext cx="2382083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Operational Efficiency</a:t>
            </a:r>
            <a:endParaRPr lang="en-US" sz="1700" dirty="0"/>
          </a:p>
        </p:txBody>
      </p:sp>
      <p:sp>
        <p:nvSpPr>
          <p:cNvPr id="18" name="Text 14"/>
          <p:cNvSpPr/>
          <p:nvPr/>
        </p:nvSpPr>
        <p:spPr>
          <a:xfrm>
            <a:off x="7803475" y="3806547"/>
            <a:ext cx="2385536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Waiting time metrics and weekly demand trends</a:t>
            </a:r>
            <a:endParaRPr lang="en-US" sz="1350" dirty="0"/>
          </a:p>
        </p:txBody>
      </p:sp>
      <p:sp>
        <p:nvSpPr>
          <p:cNvPr id="19" name="Shape 15"/>
          <p:cNvSpPr/>
          <p:nvPr/>
        </p:nvSpPr>
        <p:spPr>
          <a:xfrm>
            <a:off x="10522863" y="3198733"/>
            <a:ext cx="2850713" cy="1552218"/>
          </a:xfrm>
          <a:prstGeom prst="roundRect">
            <a:avLst>
              <a:gd name="adj" fmla="val 7069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5240" dir="2700000">
              <a:srgbClr val="e6ded2">
                <a:alpha val="100000"/>
              </a:srgbClr>
            </a:outerShdw>
          </a:effectLst>
        </p:spPr>
      </p:sp>
      <p:sp>
        <p:nvSpPr>
          <p:cNvPr id="20" name="Shape 16"/>
          <p:cNvSpPr/>
          <p:nvPr/>
        </p:nvSpPr>
        <p:spPr>
          <a:xfrm>
            <a:off x="10500003" y="3198733"/>
            <a:ext cx="91440" cy="1552218"/>
          </a:xfrm>
          <a:prstGeom prst="roundRect">
            <a:avLst>
              <a:gd name="adj" fmla="val 80560"/>
            </a:avLst>
          </a:prstGeom>
          <a:solidFill>
            <a:srgbClr val="E6DED2"/>
          </a:solidFill>
          <a:ln/>
        </p:spPr>
      </p:sp>
      <p:sp>
        <p:nvSpPr>
          <p:cNvPr id="21" name="Text 17"/>
          <p:cNvSpPr/>
          <p:nvPr/>
        </p:nvSpPr>
        <p:spPr>
          <a:xfrm>
            <a:off x="10789682" y="3396972"/>
            <a:ext cx="2192298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Financial Impact</a:t>
            </a:r>
            <a:endParaRPr lang="en-US" sz="1700" dirty="0"/>
          </a:p>
        </p:txBody>
      </p:sp>
      <p:sp>
        <p:nvSpPr>
          <p:cNvPr id="22" name="Text 18"/>
          <p:cNvSpPr/>
          <p:nvPr/>
        </p:nvSpPr>
        <p:spPr>
          <a:xfrm>
            <a:off x="10789682" y="3806547"/>
            <a:ext cx="2385655" cy="746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Inventory status, temperature effects, and cost drivers</a:t>
            </a:r>
            <a:endParaRPr lang="en-US" sz="1350" dirty="0"/>
          </a:p>
        </p:txBody>
      </p:sp>
      <p:sp>
        <p:nvSpPr>
          <p:cNvPr id="23" name="Text 19"/>
          <p:cNvSpPr/>
          <p:nvPr/>
        </p:nvSpPr>
        <p:spPr>
          <a:xfrm>
            <a:off x="7536656" y="4903470"/>
            <a:ext cx="5836920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Features include interactive filters, slicers, page navigation, and KPI cards for comprehensive analysis.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2026-01-29T05:56:06Z</dcterms:created>
  <dcterms:modified xsi:type="dcterms:W3CDTF">2026-01-29T05:56:06Z</dcterms:modified>
</cp:coreProperties>
</file>